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
  </p:notesMasterIdLst>
  <p:handoutMasterIdLst>
    <p:handoutMasterId r:id="rId5"/>
  </p:handoutMasterIdLst>
  <p:sldIdLst>
    <p:sldId id="258" r:id="rId2"/>
    <p:sldId id="259" r:id="rId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Cracken, Padraic" initials="MP" lastIdx="1" clrIdx="0">
    <p:extLst>
      <p:ext uri="{19B8F6BF-5375-455C-9EA6-DF929625EA0E}">
        <p15:presenceInfo xmlns:p15="http://schemas.microsoft.com/office/powerpoint/2012/main" userId="S-1-5-21-2846529219-722310574-864431724-130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6" d="100"/>
          <a:sy n="116" d="100"/>
        </p:scale>
        <p:origin x="138"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B7D20C-6DA8-491D-B0FB-93949D6E6AF9}" type="datetimeFigureOut">
              <a:rPr lang="en-US" smtClean="0"/>
              <a:t>6/1/2017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B27F06B-DD1A-41D2-B66A-12145D446E9B}" type="slidenum">
              <a:rPr lang="en-US" smtClean="0"/>
              <a:t>‹#›</a:t>
            </a:fld>
            <a:endParaRPr lang="en-US"/>
          </a:p>
        </p:txBody>
      </p:sp>
    </p:spTree>
    <p:extLst>
      <p:ext uri="{BB962C8B-B14F-4D97-AF65-F5344CB8AC3E}">
        <p14:creationId xmlns:p14="http://schemas.microsoft.com/office/powerpoint/2010/main" val="173690900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333AB25-877B-4E03-BB74-FBBB664F8395}" type="datetimeFigureOut">
              <a:rPr lang="en-US" smtClean="0"/>
              <a:t>6/1/2017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630E9E8-C413-4625-863F-B8D90D358A27}" type="slidenum">
              <a:rPr lang="en-US" smtClean="0"/>
              <a:t>‹#›</a:t>
            </a:fld>
            <a:endParaRPr lang="en-US"/>
          </a:p>
        </p:txBody>
      </p:sp>
    </p:spTree>
    <p:extLst>
      <p:ext uri="{BB962C8B-B14F-4D97-AF65-F5344CB8AC3E}">
        <p14:creationId xmlns:p14="http://schemas.microsoft.com/office/powerpoint/2010/main" val="53490829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1213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66BC8E-B905-4F37-8903-FC4A8421F18E}"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3834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BBEA3-05AA-4163-9E65-88509D26D092}"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122640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A11905-F6EF-4148-A2EC-E66762885D47}"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169404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8E9058-126A-4AF4-8D63-49EFF1E99CE4}"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1568234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B3C4DC-4481-467B-9016-D2C099C272EB}"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928342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107D57-C8A5-4FBF-81E4-B298794DDF4C}" type="datetime1">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1060852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105080-0F59-45A1-8836-308E6521C8FF}" type="datetime1">
              <a:rPr lang="en-US" smtClean="0"/>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376755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5ECC4F-B9DD-4E7F-9A00-84D7C14D67C7}" type="datetime1">
              <a:rPr lang="en-US" smtClean="0"/>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1722404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37F7F5-4B13-4B5D-93C7-4657A88F1569}" type="datetime1">
              <a:rPr lang="en-US" smtClean="0"/>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2504776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416942-9CAD-427E-A8B2-0277127A7C53}" type="datetime1">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81233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1B5C4C-35D1-49F9-85AE-70195BC097C8}" type="datetime1">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1C0B2-CA5D-422A-AEBF-8AC9DBC7DEEB}" type="slidenum">
              <a:rPr lang="en-US" smtClean="0"/>
              <a:t>‹#›</a:t>
            </a:fld>
            <a:endParaRPr lang="en-US"/>
          </a:p>
        </p:txBody>
      </p:sp>
    </p:spTree>
    <p:extLst>
      <p:ext uri="{BB962C8B-B14F-4D97-AF65-F5344CB8AC3E}">
        <p14:creationId xmlns:p14="http://schemas.microsoft.com/office/powerpoint/2010/main" val="122452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0F886B-7744-4D64-92EF-CD409DE1A6C0}" type="datetime1">
              <a:rPr lang="en-US" smtClean="0"/>
              <a:t>6/1/2017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0B2-CA5D-422A-AEBF-8AC9DBC7DEEB}" type="slidenum">
              <a:rPr lang="en-US" smtClean="0"/>
              <a:t>‹#›</a:t>
            </a:fld>
            <a:endParaRPr lang="en-US"/>
          </a:p>
        </p:txBody>
      </p:sp>
    </p:spTree>
    <p:extLst>
      <p:ext uri="{BB962C8B-B14F-4D97-AF65-F5344CB8AC3E}">
        <p14:creationId xmlns:p14="http://schemas.microsoft.com/office/powerpoint/2010/main" val="4239993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0" y="0"/>
            <a:ext cx="9248273" cy="6858000"/>
          </a:xfrm>
          <a:prstGeom prst="rect">
            <a:avLst/>
          </a:prstGeom>
        </p:spPr>
      </p:pic>
      <p:sp>
        <p:nvSpPr>
          <p:cNvPr id="3" name="Oval 2"/>
          <p:cNvSpPr/>
          <p:nvPr/>
        </p:nvSpPr>
        <p:spPr>
          <a:xfrm>
            <a:off x="4229479" y="1756610"/>
            <a:ext cx="2927684" cy="257475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734805" y="3609689"/>
            <a:ext cx="1917032" cy="50532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248273" y="366623"/>
            <a:ext cx="2724539" cy="6124754"/>
          </a:xfrm>
          <a:prstGeom prst="rect">
            <a:avLst/>
          </a:prstGeom>
          <a:noFill/>
          <a:ln w="12700">
            <a:solidFill>
              <a:srgbClr val="FF0000"/>
            </a:solidFill>
          </a:ln>
        </p:spPr>
        <p:txBody>
          <a:bodyPr wrap="square" rtlCol="0">
            <a:spAutoFit/>
          </a:bodyPr>
          <a:lstStyle/>
          <a:p>
            <a:pPr algn="ctr"/>
            <a:r>
              <a:rPr lang="en-US" sz="1400" dirty="0" smtClean="0">
                <a:solidFill>
                  <a:srgbClr val="FF0000"/>
                </a:solidFill>
              </a:rPr>
              <a:t>The major changes to the K-12 funding formula in the 2017 Legislature are related to the elimination of two district general fund sources of </a:t>
            </a:r>
            <a:r>
              <a:rPr lang="en-US" sz="1400" dirty="0" err="1" smtClean="0">
                <a:solidFill>
                  <a:srgbClr val="FF0000"/>
                </a:solidFill>
              </a:rPr>
              <a:t>nonlevy</a:t>
            </a:r>
            <a:r>
              <a:rPr lang="en-US" sz="1400" dirty="0" smtClean="0">
                <a:solidFill>
                  <a:srgbClr val="FF0000"/>
                </a:solidFill>
              </a:rPr>
              <a:t> revenue:</a:t>
            </a:r>
          </a:p>
          <a:p>
            <a:pPr marL="342900" indent="-342900">
              <a:buFont typeface="+mj-lt"/>
              <a:buAutoNum type="arabicPeriod"/>
            </a:pPr>
            <a:r>
              <a:rPr lang="en-US" sz="1400" dirty="0" smtClean="0">
                <a:solidFill>
                  <a:srgbClr val="FF0000"/>
                </a:solidFill>
              </a:rPr>
              <a:t>general fund block grants; and</a:t>
            </a:r>
          </a:p>
          <a:p>
            <a:pPr marL="342900" indent="-342900">
              <a:buFont typeface="+mj-lt"/>
              <a:buAutoNum type="arabicPeriod"/>
            </a:pPr>
            <a:r>
              <a:rPr lang="en-US" sz="1400" dirty="0">
                <a:solidFill>
                  <a:srgbClr val="FF0000"/>
                </a:solidFill>
              </a:rPr>
              <a:t>t</a:t>
            </a:r>
            <a:r>
              <a:rPr lang="en-US" sz="1400" dirty="0" smtClean="0">
                <a:solidFill>
                  <a:srgbClr val="FF0000"/>
                </a:solidFill>
              </a:rPr>
              <a:t>he natural resource development K-12 funding payment (NRD)</a:t>
            </a:r>
          </a:p>
          <a:p>
            <a:pPr algn="ctr"/>
            <a:r>
              <a:rPr lang="en-US" sz="1400" dirty="0">
                <a:solidFill>
                  <a:srgbClr val="FF0000"/>
                </a:solidFill>
              </a:rPr>
              <a:t>a</a:t>
            </a:r>
            <a:r>
              <a:rPr lang="en-US" sz="1400" dirty="0" smtClean="0">
                <a:solidFill>
                  <a:srgbClr val="FF0000"/>
                </a:solidFill>
              </a:rPr>
              <a:t>nd increases to state-funded Guaranteed Tax Base Aid (GTB).</a:t>
            </a:r>
          </a:p>
          <a:p>
            <a:pPr algn="ctr"/>
            <a:endParaRPr lang="en-US" sz="1400" dirty="0">
              <a:solidFill>
                <a:srgbClr val="FF0000"/>
              </a:solidFill>
            </a:endParaRPr>
          </a:p>
          <a:p>
            <a:pPr algn="ctr"/>
            <a:r>
              <a:rPr lang="en-US" sz="1400" dirty="0" smtClean="0">
                <a:solidFill>
                  <a:srgbClr val="FF0000"/>
                </a:solidFill>
              </a:rPr>
              <a:t>These changes will affect property taxes in varying ways and to varying degrees in all Montana school districts over the next several years.</a:t>
            </a:r>
          </a:p>
          <a:p>
            <a:pPr algn="ctr"/>
            <a:endParaRPr lang="en-US" sz="1400" dirty="0">
              <a:solidFill>
                <a:srgbClr val="FF0000"/>
              </a:solidFill>
            </a:endParaRPr>
          </a:p>
          <a:p>
            <a:pPr algn="ctr"/>
            <a:r>
              <a:rPr lang="en-US" sz="1400" dirty="0" smtClean="0">
                <a:solidFill>
                  <a:srgbClr val="FF0000"/>
                </a:solidFill>
              </a:rPr>
              <a:t>On the next slide we’ll examine the circled areas in greater detail. Note that the dollar amounts on this slide reflect FY 2016 and that the next slide will reflect FY 2017 and future years, fund balance re-appropriated will be excluded, and the diagonal line splitting GTB and local taxes will be reoriented vertically.</a:t>
            </a:r>
            <a:endParaRPr lang="en-US" sz="1400" dirty="0">
              <a:solidFill>
                <a:srgbClr val="FF0000"/>
              </a:solidFill>
            </a:endParaRPr>
          </a:p>
        </p:txBody>
      </p:sp>
    </p:spTree>
    <p:extLst>
      <p:ext uri="{BB962C8B-B14F-4D97-AF65-F5344CB8AC3E}">
        <p14:creationId xmlns:p14="http://schemas.microsoft.com/office/powerpoint/2010/main" val="3043418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147" y="794739"/>
            <a:ext cx="3545306" cy="204536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810126" y="2118213"/>
            <a:ext cx="3553327" cy="8021"/>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2703842" y="777546"/>
            <a:ext cx="1" cy="1323474"/>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829305" y="2140933"/>
            <a:ext cx="2534148" cy="738664"/>
          </a:xfrm>
          <a:prstGeom prst="rect">
            <a:avLst/>
          </a:prstGeom>
          <a:noFill/>
        </p:spPr>
        <p:txBody>
          <a:bodyPr wrap="square" rtlCol="0">
            <a:spAutoFit/>
          </a:bodyPr>
          <a:lstStyle/>
          <a:p>
            <a:r>
              <a:rPr lang="en-US" sz="1400" dirty="0" smtClean="0"/>
              <a:t>$70 million including:</a:t>
            </a:r>
          </a:p>
          <a:p>
            <a:pPr marL="285750" indent="-285750">
              <a:buFont typeface="Arial" panose="020B0604020202020204" pitchFamily="34" charset="0"/>
              <a:buChar char="•"/>
            </a:pPr>
            <a:r>
              <a:rPr lang="en-US" sz="1400" dirty="0" smtClean="0"/>
              <a:t>$54 million in block grants</a:t>
            </a:r>
          </a:p>
          <a:p>
            <a:pPr marL="285750" indent="-285750">
              <a:buFont typeface="Arial" panose="020B0604020202020204" pitchFamily="34" charset="0"/>
              <a:buChar char="•"/>
            </a:pPr>
            <a:r>
              <a:rPr lang="en-US" sz="1400" dirty="0" smtClean="0"/>
              <a:t>$8 million in NRD payment</a:t>
            </a:r>
            <a:endParaRPr lang="en-US" sz="1400" dirty="0"/>
          </a:p>
        </p:txBody>
      </p:sp>
      <p:sp>
        <p:nvSpPr>
          <p:cNvPr id="10" name="TextBox 9"/>
          <p:cNvSpPr txBox="1"/>
          <p:nvPr/>
        </p:nvSpPr>
        <p:spPr>
          <a:xfrm>
            <a:off x="871605" y="951995"/>
            <a:ext cx="1481254" cy="646331"/>
          </a:xfrm>
          <a:prstGeom prst="rect">
            <a:avLst/>
          </a:prstGeom>
          <a:noFill/>
        </p:spPr>
        <p:txBody>
          <a:bodyPr wrap="square" rtlCol="0">
            <a:spAutoFit/>
          </a:bodyPr>
          <a:lstStyle/>
          <a:p>
            <a:pPr algn="ctr"/>
            <a:r>
              <a:rPr lang="en-US" dirty="0" smtClean="0"/>
              <a:t>GTB Aid</a:t>
            </a:r>
          </a:p>
          <a:p>
            <a:pPr algn="ctr"/>
            <a:r>
              <a:rPr lang="en-US" dirty="0" smtClean="0"/>
              <a:t>$163 million</a:t>
            </a:r>
            <a:endParaRPr lang="en-US" dirty="0"/>
          </a:p>
        </p:txBody>
      </p:sp>
      <p:sp>
        <p:nvSpPr>
          <p:cNvPr id="11" name="TextBox 10"/>
          <p:cNvSpPr txBox="1"/>
          <p:nvPr/>
        </p:nvSpPr>
        <p:spPr>
          <a:xfrm>
            <a:off x="2737993" y="951995"/>
            <a:ext cx="1532022" cy="646331"/>
          </a:xfrm>
          <a:prstGeom prst="rect">
            <a:avLst/>
          </a:prstGeom>
          <a:noFill/>
        </p:spPr>
        <p:txBody>
          <a:bodyPr wrap="square" rtlCol="0">
            <a:spAutoFit/>
          </a:bodyPr>
          <a:lstStyle/>
          <a:p>
            <a:pPr algn="ctr"/>
            <a:r>
              <a:rPr lang="en-US" dirty="0" smtClean="0"/>
              <a:t>Local Prop Tax</a:t>
            </a:r>
          </a:p>
          <a:p>
            <a:pPr algn="ctr"/>
            <a:r>
              <a:rPr lang="en-US" dirty="0" smtClean="0"/>
              <a:t>$134 million</a:t>
            </a:r>
            <a:endParaRPr lang="en-US" dirty="0"/>
          </a:p>
        </p:txBody>
      </p:sp>
      <p:sp>
        <p:nvSpPr>
          <p:cNvPr id="14" name="TextBox 13"/>
          <p:cNvSpPr txBox="1"/>
          <p:nvPr/>
        </p:nvSpPr>
        <p:spPr>
          <a:xfrm>
            <a:off x="4835645" y="901041"/>
            <a:ext cx="2594581" cy="1815882"/>
          </a:xfrm>
          <a:prstGeom prst="rect">
            <a:avLst/>
          </a:prstGeom>
          <a:noFill/>
          <a:ln w="19050">
            <a:solidFill>
              <a:srgbClr val="FF0000"/>
            </a:solidFill>
          </a:ln>
        </p:spPr>
        <p:txBody>
          <a:bodyPr wrap="square" rtlCol="0">
            <a:spAutoFit/>
          </a:bodyPr>
          <a:lstStyle/>
          <a:p>
            <a:pPr algn="ctr"/>
            <a:r>
              <a:rPr lang="en-US" sz="1600" dirty="0" smtClean="0">
                <a:solidFill>
                  <a:srgbClr val="FF0000"/>
                </a:solidFill>
              </a:rPr>
              <a:t>The elimination of block grants and the NRD payment in 2018 decreases </a:t>
            </a:r>
            <a:r>
              <a:rPr lang="en-US" sz="1600" dirty="0" err="1" smtClean="0">
                <a:solidFill>
                  <a:srgbClr val="FF0000"/>
                </a:solidFill>
              </a:rPr>
              <a:t>nonlevy</a:t>
            </a:r>
            <a:r>
              <a:rPr lang="en-US" sz="1600" dirty="0" smtClean="0">
                <a:solidFill>
                  <a:srgbClr val="FF0000"/>
                </a:solidFill>
              </a:rPr>
              <a:t> revenue significantly and results in increases in both GTB and local property taxes (BASE mills).</a:t>
            </a:r>
            <a:endParaRPr lang="en-US" sz="1600" dirty="0">
              <a:solidFill>
                <a:srgbClr val="FF0000"/>
              </a:solidFill>
            </a:endParaRPr>
          </a:p>
        </p:txBody>
      </p:sp>
      <p:sp>
        <p:nvSpPr>
          <p:cNvPr id="21" name="Rectangle 20"/>
          <p:cNvSpPr/>
          <p:nvPr/>
        </p:nvSpPr>
        <p:spPr>
          <a:xfrm>
            <a:off x="7676147" y="794739"/>
            <a:ext cx="3545306" cy="204536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7704221" y="2635390"/>
            <a:ext cx="3545306" cy="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9643310" y="786334"/>
            <a:ext cx="2" cy="1840651"/>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734927" y="2563035"/>
            <a:ext cx="1780673" cy="307777"/>
          </a:xfrm>
          <a:prstGeom prst="rect">
            <a:avLst/>
          </a:prstGeom>
          <a:noFill/>
        </p:spPr>
        <p:txBody>
          <a:bodyPr wrap="square" rtlCol="0">
            <a:spAutoFit/>
          </a:bodyPr>
          <a:lstStyle/>
          <a:p>
            <a:r>
              <a:rPr lang="en-US" sz="1400" dirty="0" err="1" smtClean="0"/>
              <a:t>Nonlevy</a:t>
            </a:r>
            <a:r>
              <a:rPr lang="en-US" sz="1400" dirty="0" smtClean="0"/>
              <a:t> revenue</a:t>
            </a:r>
            <a:endParaRPr lang="en-US" sz="1400" dirty="0"/>
          </a:p>
        </p:txBody>
      </p:sp>
      <p:sp>
        <p:nvSpPr>
          <p:cNvPr id="25" name="TextBox 24"/>
          <p:cNvSpPr txBox="1"/>
          <p:nvPr/>
        </p:nvSpPr>
        <p:spPr>
          <a:xfrm>
            <a:off x="7959616" y="858903"/>
            <a:ext cx="1382803" cy="1200329"/>
          </a:xfrm>
          <a:prstGeom prst="rect">
            <a:avLst/>
          </a:prstGeom>
          <a:noFill/>
        </p:spPr>
        <p:txBody>
          <a:bodyPr wrap="square" rtlCol="0">
            <a:spAutoFit/>
          </a:bodyPr>
          <a:lstStyle/>
          <a:p>
            <a:pPr algn="ctr"/>
            <a:r>
              <a:rPr lang="en-US" dirty="0" smtClean="0"/>
              <a:t>GTB Aid</a:t>
            </a:r>
          </a:p>
          <a:p>
            <a:pPr algn="ctr"/>
            <a:r>
              <a:rPr lang="en-US" dirty="0" smtClean="0"/>
              <a:t>will increase to about</a:t>
            </a:r>
          </a:p>
          <a:p>
            <a:pPr algn="ctr"/>
            <a:r>
              <a:rPr lang="en-US" dirty="0" smtClean="0"/>
              <a:t>$195 million</a:t>
            </a:r>
            <a:endParaRPr lang="en-US" dirty="0"/>
          </a:p>
        </p:txBody>
      </p:sp>
      <p:sp>
        <p:nvSpPr>
          <p:cNvPr id="26" name="TextBox 25"/>
          <p:cNvSpPr txBox="1"/>
          <p:nvPr/>
        </p:nvSpPr>
        <p:spPr>
          <a:xfrm>
            <a:off x="9666371" y="858903"/>
            <a:ext cx="1532022" cy="1200329"/>
          </a:xfrm>
          <a:prstGeom prst="rect">
            <a:avLst/>
          </a:prstGeom>
          <a:noFill/>
        </p:spPr>
        <p:txBody>
          <a:bodyPr wrap="square" rtlCol="0">
            <a:spAutoFit/>
          </a:bodyPr>
          <a:lstStyle/>
          <a:p>
            <a:r>
              <a:rPr lang="en-US" dirty="0" smtClean="0"/>
              <a:t>Local Prop Tax</a:t>
            </a:r>
          </a:p>
          <a:p>
            <a:pPr algn="ctr"/>
            <a:r>
              <a:rPr lang="en-US" dirty="0"/>
              <a:t>w</a:t>
            </a:r>
            <a:r>
              <a:rPr lang="en-US" dirty="0" smtClean="0"/>
              <a:t>ill increase to about</a:t>
            </a:r>
          </a:p>
          <a:p>
            <a:pPr algn="ctr"/>
            <a:r>
              <a:rPr lang="en-US" dirty="0" smtClean="0"/>
              <a:t>$166 million</a:t>
            </a:r>
            <a:endParaRPr lang="en-US" dirty="0"/>
          </a:p>
        </p:txBody>
      </p:sp>
      <p:sp>
        <p:nvSpPr>
          <p:cNvPr id="36" name="TextBox 35"/>
          <p:cNvSpPr txBox="1"/>
          <p:nvPr/>
        </p:nvSpPr>
        <p:spPr>
          <a:xfrm>
            <a:off x="3142345" y="3346547"/>
            <a:ext cx="4306505" cy="2554545"/>
          </a:xfrm>
          <a:prstGeom prst="rect">
            <a:avLst/>
          </a:prstGeom>
          <a:noFill/>
          <a:ln w="19050">
            <a:solidFill>
              <a:srgbClr val="FF0000"/>
            </a:solidFill>
          </a:ln>
        </p:spPr>
        <p:txBody>
          <a:bodyPr wrap="square" rtlCol="0">
            <a:spAutoFit/>
          </a:bodyPr>
          <a:lstStyle/>
          <a:p>
            <a:pPr algn="ctr"/>
            <a:r>
              <a:rPr lang="en-US" sz="1600" dirty="0" smtClean="0">
                <a:solidFill>
                  <a:srgbClr val="FF0000"/>
                </a:solidFill>
              </a:rPr>
              <a:t>But as the state funding that previously went to districts as block grants is redistributed by increasing the GTB multiplier over the next few years, GTB aid will increase and local property taxes (BASE mills) will generally decrease. More districts will be eligible for more GTB aid. However, some wealthy districts will still not be eligible for GTB aid and will pay more in BASE taxes than before. This is the result of distributing more state aid through equalizing GTB aid.</a:t>
            </a:r>
            <a:endParaRPr lang="en-US" sz="1600" dirty="0">
              <a:solidFill>
                <a:srgbClr val="FF0000"/>
              </a:solidFill>
            </a:endParaRPr>
          </a:p>
        </p:txBody>
      </p:sp>
      <p:sp>
        <p:nvSpPr>
          <p:cNvPr id="37" name="Rectangle 36"/>
          <p:cNvSpPr/>
          <p:nvPr/>
        </p:nvSpPr>
        <p:spPr>
          <a:xfrm>
            <a:off x="7676147" y="3628115"/>
            <a:ext cx="3545306" cy="204536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p:nvPr/>
        </p:nvCxnSpPr>
        <p:spPr>
          <a:xfrm>
            <a:off x="7700209" y="5443609"/>
            <a:ext cx="3521243" cy="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10199770" y="3645181"/>
            <a:ext cx="8020" cy="1798428"/>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754979" y="5405430"/>
            <a:ext cx="1780673" cy="307777"/>
          </a:xfrm>
          <a:prstGeom prst="rect">
            <a:avLst/>
          </a:prstGeom>
          <a:noFill/>
        </p:spPr>
        <p:txBody>
          <a:bodyPr wrap="square" rtlCol="0">
            <a:spAutoFit/>
          </a:bodyPr>
          <a:lstStyle/>
          <a:p>
            <a:r>
              <a:rPr lang="en-US" sz="1400" dirty="0" err="1" smtClean="0"/>
              <a:t>Nonlevy</a:t>
            </a:r>
            <a:r>
              <a:rPr lang="en-US" sz="1400" dirty="0" smtClean="0"/>
              <a:t> revenue</a:t>
            </a:r>
            <a:endParaRPr lang="en-US" sz="1400" dirty="0"/>
          </a:p>
        </p:txBody>
      </p:sp>
      <p:sp>
        <p:nvSpPr>
          <p:cNvPr id="41" name="TextBox 40"/>
          <p:cNvSpPr txBox="1"/>
          <p:nvPr/>
        </p:nvSpPr>
        <p:spPr>
          <a:xfrm>
            <a:off x="7700208" y="3912070"/>
            <a:ext cx="1717507" cy="954107"/>
          </a:xfrm>
          <a:prstGeom prst="rect">
            <a:avLst/>
          </a:prstGeom>
          <a:noFill/>
        </p:spPr>
        <p:txBody>
          <a:bodyPr wrap="square" rtlCol="0">
            <a:spAutoFit/>
          </a:bodyPr>
          <a:lstStyle/>
          <a:p>
            <a:pPr algn="ctr"/>
            <a:r>
              <a:rPr lang="en-US" sz="1400" dirty="0" smtClean="0"/>
              <a:t>GTB Aid:</a:t>
            </a:r>
          </a:p>
          <a:p>
            <a:pPr algn="ctr"/>
            <a:r>
              <a:rPr lang="en-US" sz="1400" dirty="0" smtClean="0"/>
              <a:t>2019 - $216 </a:t>
            </a:r>
          </a:p>
          <a:p>
            <a:pPr algn="ctr"/>
            <a:r>
              <a:rPr lang="en-US" sz="1400" dirty="0" smtClean="0"/>
              <a:t>2020 - $224</a:t>
            </a:r>
          </a:p>
          <a:p>
            <a:pPr algn="ctr"/>
            <a:r>
              <a:rPr lang="en-US" sz="1400" dirty="0" smtClean="0"/>
              <a:t>2021 - $234</a:t>
            </a:r>
            <a:endParaRPr lang="en-US" sz="1400" dirty="0"/>
          </a:p>
        </p:txBody>
      </p:sp>
      <p:sp>
        <p:nvSpPr>
          <p:cNvPr id="42" name="TextBox 41"/>
          <p:cNvSpPr txBox="1"/>
          <p:nvPr/>
        </p:nvSpPr>
        <p:spPr>
          <a:xfrm>
            <a:off x="10140778" y="3698590"/>
            <a:ext cx="1104735" cy="1169551"/>
          </a:xfrm>
          <a:prstGeom prst="rect">
            <a:avLst/>
          </a:prstGeom>
          <a:noFill/>
        </p:spPr>
        <p:txBody>
          <a:bodyPr wrap="square" rtlCol="0">
            <a:spAutoFit/>
          </a:bodyPr>
          <a:lstStyle/>
          <a:p>
            <a:pPr algn="ctr"/>
            <a:r>
              <a:rPr lang="en-US" sz="1400" dirty="0" smtClean="0"/>
              <a:t>Local Prop Tax:</a:t>
            </a:r>
          </a:p>
          <a:p>
            <a:pPr algn="ctr"/>
            <a:r>
              <a:rPr lang="en-US" sz="1400" dirty="0" smtClean="0"/>
              <a:t>2019 - $153</a:t>
            </a:r>
          </a:p>
          <a:p>
            <a:pPr algn="ctr"/>
            <a:r>
              <a:rPr lang="en-US" sz="1400" dirty="0" smtClean="0"/>
              <a:t>2020 - $149</a:t>
            </a:r>
          </a:p>
          <a:p>
            <a:pPr algn="ctr"/>
            <a:r>
              <a:rPr lang="en-US" sz="1400" dirty="0" smtClean="0"/>
              <a:t>2021 - $148</a:t>
            </a:r>
          </a:p>
        </p:txBody>
      </p:sp>
      <p:sp>
        <p:nvSpPr>
          <p:cNvPr id="43" name="TextBox 42"/>
          <p:cNvSpPr txBox="1"/>
          <p:nvPr/>
        </p:nvSpPr>
        <p:spPr>
          <a:xfrm>
            <a:off x="1620814" y="371538"/>
            <a:ext cx="1931947" cy="369332"/>
          </a:xfrm>
          <a:prstGeom prst="rect">
            <a:avLst/>
          </a:prstGeom>
          <a:noFill/>
        </p:spPr>
        <p:txBody>
          <a:bodyPr wrap="square" rtlCol="0">
            <a:spAutoFit/>
          </a:bodyPr>
          <a:lstStyle/>
          <a:p>
            <a:pPr algn="ctr"/>
            <a:r>
              <a:rPr lang="en-US" dirty="0" smtClean="0"/>
              <a:t>2017 (GTB 193%)</a:t>
            </a:r>
            <a:endParaRPr lang="en-US" dirty="0"/>
          </a:p>
        </p:txBody>
      </p:sp>
      <p:sp>
        <p:nvSpPr>
          <p:cNvPr id="44" name="TextBox 43"/>
          <p:cNvSpPr txBox="1"/>
          <p:nvPr/>
        </p:nvSpPr>
        <p:spPr>
          <a:xfrm>
            <a:off x="8651018" y="371538"/>
            <a:ext cx="1931947" cy="369332"/>
          </a:xfrm>
          <a:prstGeom prst="rect">
            <a:avLst/>
          </a:prstGeom>
          <a:noFill/>
        </p:spPr>
        <p:txBody>
          <a:bodyPr wrap="square" rtlCol="0">
            <a:spAutoFit/>
          </a:bodyPr>
          <a:lstStyle/>
          <a:p>
            <a:pPr algn="ctr"/>
            <a:r>
              <a:rPr lang="en-US" dirty="0" smtClean="0"/>
              <a:t>2018 (GTB 193%)</a:t>
            </a:r>
            <a:endParaRPr lang="en-US" dirty="0"/>
          </a:p>
        </p:txBody>
      </p:sp>
      <p:sp>
        <p:nvSpPr>
          <p:cNvPr id="45" name="TextBox 44"/>
          <p:cNvSpPr txBox="1"/>
          <p:nvPr/>
        </p:nvSpPr>
        <p:spPr>
          <a:xfrm>
            <a:off x="7452361" y="2939357"/>
            <a:ext cx="3950208" cy="646331"/>
          </a:xfrm>
          <a:prstGeom prst="rect">
            <a:avLst/>
          </a:prstGeom>
          <a:noFill/>
        </p:spPr>
        <p:txBody>
          <a:bodyPr wrap="square" rtlCol="0">
            <a:spAutoFit/>
          </a:bodyPr>
          <a:lstStyle/>
          <a:p>
            <a:pPr algn="ctr"/>
            <a:r>
              <a:rPr lang="en-US" dirty="0" smtClean="0"/>
              <a:t>2019 (GTB 216%)</a:t>
            </a:r>
          </a:p>
          <a:p>
            <a:pPr algn="ctr"/>
            <a:r>
              <a:rPr lang="en-US" dirty="0" smtClean="0"/>
              <a:t>2020 (GTB 224%), 2021… (GTB 232%)</a:t>
            </a:r>
            <a:endParaRPr lang="en-US" dirty="0"/>
          </a:p>
        </p:txBody>
      </p:sp>
      <p:cxnSp>
        <p:nvCxnSpPr>
          <p:cNvPr id="5" name="Straight Arrow Connector 4"/>
          <p:cNvCxnSpPr/>
          <p:nvPr/>
        </p:nvCxnSpPr>
        <p:spPr>
          <a:xfrm>
            <a:off x="8651018" y="2036635"/>
            <a:ext cx="0" cy="388659"/>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0455441" y="2040508"/>
            <a:ext cx="0" cy="388659"/>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9424736" y="4071857"/>
            <a:ext cx="573256" cy="0"/>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9417716" y="4922947"/>
            <a:ext cx="573256" cy="4102"/>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565094" y="3497215"/>
            <a:ext cx="2183479" cy="2062103"/>
          </a:xfrm>
          <a:prstGeom prst="rect">
            <a:avLst/>
          </a:prstGeom>
          <a:noFill/>
          <a:ln w="19050">
            <a:solidFill>
              <a:srgbClr val="FF0000"/>
            </a:solidFill>
          </a:ln>
        </p:spPr>
        <p:txBody>
          <a:bodyPr wrap="square" rtlCol="0">
            <a:spAutoFit/>
          </a:bodyPr>
          <a:lstStyle/>
          <a:p>
            <a:pPr algn="ctr"/>
            <a:r>
              <a:rPr lang="en-US" sz="1600" dirty="0" smtClean="0">
                <a:solidFill>
                  <a:srgbClr val="FF0000"/>
                </a:solidFill>
              </a:rPr>
              <a:t>The share of GTB and local taxes varies from district to district based on local property tax wealth. Wealthier districts receive less or no GTB Aid; poorer districts receive more.</a:t>
            </a:r>
            <a:endParaRPr lang="en-US" sz="1600" dirty="0">
              <a:solidFill>
                <a:srgbClr val="FF0000"/>
              </a:solidFill>
            </a:endParaRPr>
          </a:p>
        </p:txBody>
      </p:sp>
      <p:sp>
        <p:nvSpPr>
          <p:cNvPr id="3" name="TextBox 2"/>
          <p:cNvSpPr txBox="1"/>
          <p:nvPr/>
        </p:nvSpPr>
        <p:spPr>
          <a:xfrm>
            <a:off x="730660" y="2193703"/>
            <a:ext cx="1043370" cy="523220"/>
          </a:xfrm>
          <a:prstGeom prst="rect">
            <a:avLst/>
          </a:prstGeom>
          <a:noFill/>
        </p:spPr>
        <p:txBody>
          <a:bodyPr wrap="square" rtlCol="0">
            <a:spAutoFit/>
          </a:bodyPr>
          <a:lstStyle/>
          <a:p>
            <a:pPr algn="ctr"/>
            <a:r>
              <a:rPr lang="en-US" sz="1400" dirty="0" err="1"/>
              <a:t>Nonlevy</a:t>
            </a:r>
            <a:r>
              <a:rPr lang="en-US" sz="1400" dirty="0"/>
              <a:t> revenue</a:t>
            </a:r>
          </a:p>
        </p:txBody>
      </p:sp>
      <p:cxnSp>
        <p:nvCxnSpPr>
          <p:cNvPr id="18" name="Elbow Connector 17"/>
          <p:cNvCxnSpPr/>
          <p:nvPr/>
        </p:nvCxnSpPr>
        <p:spPr>
          <a:xfrm rot="5400000" flipH="1" flipV="1">
            <a:off x="1369720" y="2042696"/>
            <a:ext cx="1590965" cy="1016736"/>
          </a:xfrm>
          <a:prstGeom prst="bentConnector3">
            <a:avLst>
              <a:gd name="adj1" fmla="val 100290"/>
            </a:avLst>
          </a:prstGeom>
          <a:ln>
            <a:solidFill>
              <a:srgbClr val="FF0000"/>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9177084" y="5095506"/>
            <a:ext cx="1255298" cy="276999"/>
          </a:xfrm>
          <a:prstGeom prst="rect">
            <a:avLst/>
          </a:prstGeom>
          <a:noFill/>
        </p:spPr>
        <p:txBody>
          <a:bodyPr wrap="square" rtlCol="0">
            <a:spAutoFit/>
          </a:bodyPr>
          <a:lstStyle/>
          <a:p>
            <a:r>
              <a:rPr lang="en-US" sz="1200" dirty="0" smtClean="0"/>
              <a:t>(in $ millions)</a:t>
            </a:r>
            <a:endParaRPr lang="en-US" sz="1200" dirty="0"/>
          </a:p>
        </p:txBody>
      </p:sp>
      <p:sp>
        <p:nvSpPr>
          <p:cNvPr id="34" name="TextBox 33"/>
          <p:cNvSpPr txBox="1"/>
          <p:nvPr/>
        </p:nvSpPr>
        <p:spPr>
          <a:xfrm>
            <a:off x="8023464" y="5856830"/>
            <a:ext cx="2949336" cy="707886"/>
          </a:xfrm>
          <a:prstGeom prst="rect">
            <a:avLst/>
          </a:prstGeom>
          <a:noFill/>
          <a:ln w="19050">
            <a:solidFill>
              <a:schemeClr val="accent1">
                <a:lumMod val="50000"/>
              </a:schemeClr>
            </a:solidFill>
          </a:ln>
        </p:spPr>
        <p:txBody>
          <a:bodyPr wrap="square" rtlCol="0">
            <a:spAutoFit/>
          </a:bodyPr>
          <a:lstStyle/>
          <a:p>
            <a:pPr algn="ctr"/>
            <a:r>
              <a:rPr lang="en-US" sz="1000" dirty="0" smtClean="0"/>
              <a:t>Data as per model 05-02-17K-12ModelMaster</a:t>
            </a:r>
          </a:p>
          <a:p>
            <a:pPr algn="ctr"/>
            <a:r>
              <a:rPr lang="en-US" sz="1000" dirty="0" smtClean="0"/>
              <a:t>Note—statewide local taxes are not expected to return to 2017 level due to projected ANB increases and inflationary adjustments to entitlement amounts</a:t>
            </a:r>
            <a:endParaRPr lang="en-US" sz="1000" dirty="0"/>
          </a:p>
        </p:txBody>
      </p:sp>
    </p:spTree>
    <p:extLst>
      <p:ext uri="{BB962C8B-B14F-4D97-AF65-F5344CB8AC3E}">
        <p14:creationId xmlns:p14="http://schemas.microsoft.com/office/powerpoint/2010/main" val="415184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randombar(horizontal)">
                                      <p:cBhvr>
                                        <p:cTn id="12" dur="500"/>
                                        <p:tgtEl>
                                          <p:spTgt spid="21"/>
                                        </p:tgtEl>
                                      </p:cBhvr>
                                    </p:animEffect>
                                  </p:childTnLst>
                                </p:cTn>
                              </p:par>
                              <p:par>
                                <p:cTn id="13" presetID="14" presetClass="entr" presetSubtype="1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randombar(horizontal)">
                                      <p:cBhvr>
                                        <p:cTn id="15" dur="500"/>
                                        <p:tgtEl>
                                          <p:spTgt spid="23"/>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randombar(horizontal)">
                                      <p:cBhvr>
                                        <p:cTn id="18" dur="500"/>
                                        <p:tgtEl>
                                          <p:spTgt spid="24"/>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randombar(horizontal)">
                                      <p:cBhvr>
                                        <p:cTn id="21" dur="500"/>
                                        <p:tgtEl>
                                          <p:spTgt spid="25"/>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randombar(horizontal)">
                                      <p:cBhvr>
                                        <p:cTn id="24" dur="500"/>
                                        <p:tgtEl>
                                          <p:spTgt spid="26"/>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randombar(horizontal)">
                                      <p:cBhvr>
                                        <p:cTn id="27" dur="500"/>
                                        <p:tgtEl>
                                          <p:spTgt spid="44"/>
                                        </p:tgtEl>
                                      </p:cBhvr>
                                    </p:animEffect>
                                  </p:childTnLst>
                                </p:cTn>
                              </p:par>
                            </p:childTnLst>
                          </p:cTn>
                        </p:par>
                        <p:par>
                          <p:cTn id="28" fill="hold">
                            <p:stCondLst>
                              <p:cond delay="500"/>
                            </p:stCondLst>
                            <p:childTnLst>
                              <p:par>
                                <p:cTn id="29" presetID="47" presetClass="entr" presetSubtype="0" fill="hold"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1000" fill="hold"/>
                                        <p:tgtEl>
                                          <p:spTgt spid="5"/>
                                        </p:tgtEl>
                                        <p:attrNameLst>
                                          <p:attrName>ppt_y</p:attrName>
                                        </p:attrNameLst>
                                      </p:cBhvr>
                                      <p:tavLst>
                                        <p:tav tm="0">
                                          <p:val>
                                            <p:strVal val="#ppt_y-.1"/>
                                          </p:val>
                                        </p:tav>
                                        <p:tav tm="100000">
                                          <p:val>
                                            <p:strVal val="#ppt_y"/>
                                          </p:val>
                                        </p:tav>
                                      </p:tavLst>
                                    </p:anim>
                                  </p:childTnLst>
                                </p:cTn>
                              </p:par>
                              <p:par>
                                <p:cTn id="34" presetID="47" presetClass="entr" presetSubtype="0" fill="hold" nodeType="with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1000"/>
                                        <p:tgtEl>
                                          <p:spTgt spid="22"/>
                                        </p:tgtEl>
                                      </p:cBhvr>
                                    </p:animEffect>
                                    <p:anim calcmode="lin" valueType="num">
                                      <p:cBhvr>
                                        <p:cTn id="37" dur="1000" fill="hold"/>
                                        <p:tgtEl>
                                          <p:spTgt spid="22"/>
                                        </p:tgtEl>
                                        <p:attrNameLst>
                                          <p:attrName>ppt_x</p:attrName>
                                        </p:attrNameLst>
                                      </p:cBhvr>
                                      <p:tavLst>
                                        <p:tav tm="0">
                                          <p:val>
                                            <p:strVal val="#ppt_x"/>
                                          </p:val>
                                        </p:tav>
                                        <p:tav tm="100000">
                                          <p:val>
                                            <p:strVal val="#ppt_x"/>
                                          </p:val>
                                        </p:tav>
                                      </p:tavLst>
                                    </p:anim>
                                    <p:anim calcmode="lin" valueType="num">
                                      <p:cBhvr>
                                        <p:cTn id="38" dur="1000" fill="hold"/>
                                        <p:tgtEl>
                                          <p:spTgt spid="22"/>
                                        </p:tgtEl>
                                        <p:attrNameLst>
                                          <p:attrName>ppt_y</p:attrName>
                                        </p:attrNameLst>
                                      </p:cBhvr>
                                      <p:tavLst>
                                        <p:tav tm="0">
                                          <p:val>
                                            <p:strVal val="#ppt_y-.1"/>
                                          </p:val>
                                        </p:tav>
                                        <p:tav tm="100000">
                                          <p:val>
                                            <p:strVal val="#ppt_y"/>
                                          </p:val>
                                        </p:tav>
                                      </p:tavLst>
                                    </p:anim>
                                  </p:childTnLst>
                                </p:cTn>
                              </p:par>
                              <p:par>
                                <p:cTn id="39" presetID="47" presetClass="entr" presetSubtype="0"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1000"/>
                                        <p:tgtEl>
                                          <p:spTgt spid="28"/>
                                        </p:tgtEl>
                                      </p:cBhvr>
                                    </p:animEffect>
                                    <p:anim calcmode="lin" valueType="num">
                                      <p:cBhvr>
                                        <p:cTn id="42" dur="1000" fill="hold"/>
                                        <p:tgtEl>
                                          <p:spTgt spid="28"/>
                                        </p:tgtEl>
                                        <p:attrNameLst>
                                          <p:attrName>ppt_x</p:attrName>
                                        </p:attrNameLst>
                                      </p:cBhvr>
                                      <p:tavLst>
                                        <p:tav tm="0">
                                          <p:val>
                                            <p:strVal val="#ppt_x"/>
                                          </p:val>
                                        </p:tav>
                                        <p:tav tm="100000">
                                          <p:val>
                                            <p:strVal val="#ppt_x"/>
                                          </p:val>
                                        </p:tav>
                                      </p:tavLst>
                                    </p:anim>
                                    <p:anim calcmode="lin" valueType="num">
                                      <p:cBhvr>
                                        <p:cTn id="4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1000"/>
                                        <p:tgtEl>
                                          <p:spTgt spid="37"/>
                                        </p:tgtEl>
                                      </p:cBhvr>
                                    </p:animEffect>
                                    <p:anim calcmode="lin" valueType="num">
                                      <p:cBhvr>
                                        <p:cTn id="56" dur="1000" fill="hold"/>
                                        <p:tgtEl>
                                          <p:spTgt spid="37"/>
                                        </p:tgtEl>
                                        <p:attrNameLst>
                                          <p:attrName>ppt_x</p:attrName>
                                        </p:attrNameLst>
                                      </p:cBhvr>
                                      <p:tavLst>
                                        <p:tav tm="0">
                                          <p:val>
                                            <p:strVal val="#ppt_x"/>
                                          </p:val>
                                        </p:tav>
                                        <p:tav tm="100000">
                                          <p:val>
                                            <p:strVal val="#ppt_x"/>
                                          </p:val>
                                        </p:tav>
                                      </p:tavLst>
                                    </p:anim>
                                    <p:anim calcmode="lin" valueType="num">
                                      <p:cBhvr>
                                        <p:cTn id="57" dur="1000" fill="hold"/>
                                        <p:tgtEl>
                                          <p:spTgt spid="37"/>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38"/>
                                        </p:tgtEl>
                                        <p:attrNameLst>
                                          <p:attrName>style.visibility</p:attrName>
                                        </p:attrNameLst>
                                      </p:cBhvr>
                                      <p:to>
                                        <p:strVal val="visible"/>
                                      </p:to>
                                    </p:set>
                                    <p:animEffect transition="in" filter="fade">
                                      <p:cBhvr>
                                        <p:cTn id="60" dur="1000"/>
                                        <p:tgtEl>
                                          <p:spTgt spid="38"/>
                                        </p:tgtEl>
                                      </p:cBhvr>
                                    </p:animEffect>
                                    <p:anim calcmode="lin" valueType="num">
                                      <p:cBhvr>
                                        <p:cTn id="61" dur="1000" fill="hold"/>
                                        <p:tgtEl>
                                          <p:spTgt spid="38"/>
                                        </p:tgtEl>
                                        <p:attrNameLst>
                                          <p:attrName>ppt_x</p:attrName>
                                        </p:attrNameLst>
                                      </p:cBhvr>
                                      <p:tavLst>
                                        <p:tav tm="0">
                                          <p:val>
                                            <p:strVal val="#ppt_x"/>
                                          </p:val>
                                        </p:tav>
                                        <p:tav tm="100000">
                                          <p:val>
                                            <p:strVal val="#ppt_x"/>
                                          </p:val>
                                        </p:tav>
                                      </p:tavLst>
                                    </p:anim>
                                    <p:anim calcmode="lin" valueType="num">
                                      <p:cBhvr>
                                        <p:cTn id="62" dur="1000" fill="hold"/>
                                        <p:tgtEl>
                                          <p:spTgt spid="38"/>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40"/>
                                        </p:tgtEl>
                                        <p:attrNameLst>
                                          <p:attrName>style.visibility</p:attrName>
                                        </p:attrNameLst>
                                      </p:cBhvr>
                                      <p:to>
                                        <p:strVal val="visible"/>
                                      </p:to>
                                    </p:set>
                                    <p:animEffect transition="in" filter="fade">
                                      <p:cBhvr>
                                        <p:cTn id="65" dur="1000"/>
                                        <p:tgtEl>
                                          <p:spTgt spid="40"/>
                                        </p:tgtEl>
                                      </p:cBhvr>
                                    </p:animEffect>
                                    <p:anim calcmode="lin" valueType="num">
                                      <p:cBhvr>
                                        <p:cTn id="66" dur="1000" fill="hold"/>
                                        <p:tgtEl>
                                          <p:spTgt spid="40"/>
                                        </p:tgtEl>
                                        <p:attrNameLst>
                                          <p:attrName>ppt_x</p:attrName>
                                        </p:attrNameLst>
                                      </p:cBhvr>
                                      <p:tavLst>
                                        <p:tav tm="0">
                                          <p:val>
                                            <p:strVal val="#ppt_x"/>
                                          </p:val>
                                        </p:tav>
                                        <p:tav tm="100000">
                                          <p:val>
                                            <p:strVal val="#ppt_x"/>
                                          </p:val>
                                        </p:tav>
                                      </p:tavLst>
                                    </p:anim>
                                    <p:anim calcmode="lin" valueType="num">
                                      <p:cBhvr>
                                        <p:cTn id="67" dur="1000" fill="hold"/>
                                        <p:tgtEl>
                                          <p:spTgt spid="40"/>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41"/>
                                        </p:tgtEl>
                                        <p:attrNameLst>
                                          <p:attrName>style.visibility</p:attrName>
                                        </p:attrNameLst>
                                      </p:cBhvr>
                                      <p:to>
                                        <p:strVal val="visible"/>
                                      </p:to>
                                    </p:set>
                                    <p:animEffect transition="in" filter="fade">
                                      <p:cBhvr>
                                        <p:cTn id="70" dur="1000"/>
                                        <p:tgtEl>
                                          <p:spTgt spid="41"/>
                                        </p:tgtEl>
                                      </p:cBhvr>
                                    </p:animEffect>
                                    <p:anim calcmode="lin" valueType="num">
                                      <p:cBhvr>
                                        <p:cTn id="71" dur="1000" fill="hold"/>
                                        <p:tgtEl>
                                          <p:spTgt spid="41"/>
                                        </p:tgtEl>
                                        <p:attrNameLst>
                                          <p:attrName>ppt_x</p:attrName>
                                        </p:attrNameLst>
                                      </p:cBhvr>
                                      <p:tavLst>
                                        <p:tav tm="0">
                                          <p:val>
                                            <p:strVal val="#ppt_x"/>
                                          </p:val>
                                        </p:tav>
                                        <p:tav tm="100000">
                                          <p:val>
                                            <p:strVal val="#ppt_x"/>
                                          </p:val>
                                        </p:tav>
                                      </p:tavLst>
                                    </p:anim>
                                    <p:anim calcmode="lin" valueType="num">
                                      <p:cBhvr>
                                        <p:cTn id="72" dur="1000" fill="hold"/>
                                        <p:tgtEl>
                                          <p:spTgt spid="41"/>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42"/>
                                        </p:tgtEl>
                                        <p:attrNameLst>
                                          <p:attrName>style.visibility</p:attrName>
                                        </p:attrNameLst>
                                      </p:cBhvr>
                                      <p:to>
                                        <p:strVal val="visible"/>
                                      </p:to>
                                    </p:set>
                                    <p:animEffect transition="in" filter="fade">
                                      <p:cBhvr>
                                        <p:cTn id="75" dur="1000"/>
                                        <p:tgtEl>
                                          <p:spTgt spid="42"/>
                                        </p:tgtEl>
                                      </p:cBhvr>
                                    </p:animEffect>
                                    <p:anim calcmode="lin" valueType="num">
                                      <p:cBhvr>
                                        <p:cTn id="76" dur="1000" fill="hold"/>
                                        <p:tgtEl>
                                          <p:spTgt spid="42"/>
                                        </p:tgtEl>
                                        <p:attrNameLst>
                                          <p:attrName>ppt_x</p:attrName>
                                        </p:attrNameLst>
                                      </p:cBhvr>
                                      <p:tavLst>
                                        <p:tav tm="0">
                                          <p:val>
                                            <p:strVal val="#ppt_x"/>
                                          </p:val>
                                        </p:tav>
                                        <p:tav tm="100000">
                                          <p:val>
                                            <p:strVal val="#ppt_x"/>
                                          </p:val>
                                        </p:tav>
                                      </p:tavLst>
                                    </p:anim>
                                    <p:anim calcmode="lin" valueType="num">
                                      <p:cBhvr>
                                        <p:cTn id="77" dur="1000" fill="hold"/>
                                        <p:tgtEl>
                                          <p:spTgt spid="42"/>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45"/>
                                        </p:tgtEl>
                                        <p:attrNameLst>
                                          <p:attrName>style.visibility</p:attrName>
                                        </p:attrNameLst>
                                      </p:cBhvr>
                                      <p:to>
                                        <p:strVal val="visible"/>
                                      </p:to>
                                    </p:set>
                                    <p:animEffect transition="in" filter="fade">
                                      <p:cBhvr>
                                        <p:cTn id="80" dur="1000"/>
                                        <p:tgtEl>
                                          <p:spTgt spid="45"/>
                                        </p:tgtEl>
                                      </p:cBhvr>
                                    </p:animEffect>
                                    <p:anim calcmode="lin" valueType="num">
                                      <p:cBhvr>
                                        <p:cTn id="81" dur="1000" fill="hold"/>
                                        <p:tgtEl>
                                          <p:spTgt spid="45"/>
                                        </p:tgtEl>
                                        <p:attrNameLst>
                                          <p:attrName>ppt_x</p:attrName>
                                        </p:attrNameLst>
                                      </p:cBhvr>
                                      <p:tavLst>
                                        <p:tav tm="0">
                                          <p:val>
                                            <p:strVal val="#ppt_x"/>
                                          </p:val>
                                        </p:tav>
                                        <p:tav tm="100000">
                                          <p:val>
                                            <p:strVal val="#ppt_x"/>
                                          </p:val>
                                        </p:tav>
                                      </p:tavLst>
                                    </p:anim>
                                    <p:anim calcmode="lin" valueType="num">
                                      <p:cBhvr>
                                        <p:cTn id="82" dur="1000" fill="hold"/>
                                        <p:tgtEl>
                                          <p:spTgt spid="45"/>
                                        </p:tgtEl>
                                        <p:attrNameLst>
                                          <p:attrName>ppt_y</p:attrName>
                                        </p:attrNameLst>
                                      </p:cBhvr>
                                      <p:tavLst>
                                        <p:tav tm="0">
                                          <p:val>
                                            <p:strVal val="#ppt_y+.1"/>
                                          </p:val>
                                        </p:tav>
                                        <p:tav tm="100000">
                                          <p:val>
                                            <p:strVal val="#ppt_y"/>
                                          </p:val>
                                        </p:tav>
                                      </p:tavLst>
                                    </p:anim>
                                  </p:childTnLst>
                                </p:cTn>
                              </p:par>
                            </p:childTnLst>
                          </p:cTn>
                        </p:par>
                        <p:par>
                          <p:cTn id="83" fill="hold">
                            <p:stCondLst>
                              <p:cond delay="1000"/>
                            </p:stCondLst>
                            <p:childTnLst>
                              <p:par>
                                <p:cTn id="84" presetID="31" presetClass="entr" presetSubtype="0" fill="hold" nodeType="afterEffect">
                                  <p:stCondLst>
                                    <p:cond delay="0"/>
                                  </p:stCondLst>
                                  <p:childTnLst>
                                    <p:set>
                                      <p:cBhvr>
                                        <p:cTn id="85" dur="1" fill="hold">
                                          <p:stCondLst>
                                            <p:cond delay="0"/>
                                          </p:stCondLst>
                                        </p:cTn>
                                        <p:tgtEl>
                                          <p:spTgt spid="29"/>
                                        </p:tgtEl>
                                        <p:attrNameLst>
                                          <p:attrName>style.visibility</p:attrName>
                                        </p:attrNameLst>
                                      </p:cBhvr>
                                      <p:to>
                                        <p:strVal val="visible"/>
                                      </p:to>
                                    </p:set>
                                    <p:anim calcmode="lin" valueType="num">
                                      <p:cBhvr>
                                        <p:cTn id="86" dur="1000" fill="hold"/>
                                        <p:tgtEl>
                                          <p:spTgt spid="29"/>
                                        </p:tgtEl>
                                        <p:attrNameLst>
                                          <p:attrName>ppt_w</p:attrName>
                                        </p:attrNameLst>
                                      </p:cBhvr>
                                      <p:tavLst>
                                        <p:tav tm="0">
                                          <p:val>
                                            <p:fltVal val="0"/>
                                          </p:val>
                                        </p:tav>
                                        <p:tav tm="100000">
                                          <p:val>
                                            <p:strVal val="#ppt_w"/>
                                          </p:val>
                                        </p:tav>
                                      </p:tavLst>
                                    </p:anim>
                                    <p:anim calcmode="lin" valueType="num">
                                      <p:cBhvr>
                                        <p:cTn id="87" dur="1000" fill="hold"/>
                                        <p:tgtEl>
                                          <p:spTgt spid="29"/>
                                        </p:tgtEl>
                                        <p:attrNameLst>
                                          <p:attrName>ppt_h</p:attrName>
                                        </p:attrNameLst>
                                      </p:cBhvr>
                                      <p:tavLst>
                                        <p:tav tm="0">
                                          <p:val>
                                            <p:fltVal val="0"/>
                                          </p:val>
                                        </p:tav>
                                        <p:tav tm="100000">
                                          <p:val>
                                            <p:strVal val="#ppt_h"/>
                                          </p:val>
                                        </p:tav>
                                      </p:tavLst>
                                    </p:anim>
                                    <p:anim calcmode="lin" valueType="num">
                                      <p:cBhvr>
                                        <p:cTn id="88" dur="1000" fill="hold"/>
                                        <p:tgtEl>
                                          <p:spTgt spid="29"/>
                                        </p:tgtEl>
                                        <p:attrNameLst>
                                          <p:attrName>style.rotation</p:attrName>
                                        </p:attrNameLst>
                                      </p:cBhvr>
                                      <p:tavLst>
                                        <p:tav tm="0">
                                          <p:val>
                                            <p:fltVal val="90"/>
                                          </p:val>
                                        </p:tav>
                                        <p:tav tm="100000">
                                          <p:val>
                                            <p:fltVal val="0"/>
                                          </p:val>
                                        </p:tav>
                                      </p:tavLst>
                                    </p:anim>
                                    <p:animEffect transition="in" filter="fade">
                                      <p:cBhvr>
                                        <p:cTn id="89" dur="1000"/>
                                        <p:tgtEl>
                                          <p:spTgt spid="29"/>
                                        </p:tgtEl>
                                      </p:cBhvr>
                                    </p:animEffect>
                                  </p:childTnLst>
                                </p:cTn>
                              </p:par>
                              <p:par>
                                <p:cTn id="90" presetID="31" presetClass="entr" presetSubtype="0" fill="hold" nodeType="withEffect">
                                  <p:stCondLst>
                                    <p:cond delay="0"/>
                                  </p:stCondLst>
                                  <p:childTnLst>
                                    <p:set>
                                      <p:cBhvr>
                                        <p:cTn id="91" dur="1" fill="hold">
                                          <p:stCondLst>
                                            <p:cond delay="0"/>
                                          </p:stCondLst>
                                        </p:cTn>
                                        <p:tgtEl>
                                          <p:spTgt spid="30"/>
                                        </p:tgtEl>
                                        <p:attrNameLst>
                                          <p:attrName>style.visibility</p:attrName>
                                        </p:attrNameLst>
                                      </p:cBhvr>
                                      <p:to>
                                        <p:strVal val="visible"/>
                                      </p:to>
                                    </p:set>
                                    <p:anim calcmode="lin" valueType="num">
                                      <p:cBhvr>
                                        <p:cTn id="92" dur="1000" fill="hold"/>
                                        <p:tgtEl>
                                          <p:spTgt spid="30"/>
                                        </p:tgtEl>
                                        <p:attrNameLst>
                                          <p:attrName>ppt_w</p:attrName>
                                        </p:attrNameLst>
                                      </p:cBhvr>
                                      <p:tavLst>
                                        <p:tav tm="0">
                                          <p:val>
                                            <p:fltVal val="0"/>
                                          </p:val>
                                        </p:tav>
                                        <p:tav tm="100000">
                                          <p:val>
                                            <p:strVal val="#ppt_w"/>
                                          </p:val>
                                        </p:tav>
                                      </p:tavLst>
                                    </p:anim>
                                    <p:anim calcmode="lin" valueType="num">
                                      <p:cBhvr>
                                        <p:cTn id="93" dur="1000" fill="hold"/>
                                        <p:tgtEl>
                                          <p:spTgt spid="30"/>
                                        </p:tgtEl>
                                        <p:attrNameLst>
                                          <p:attrName>ppt_h</p:attrName>
                                        </p:attrNameLst>
                                      </p:cBhvr>
                                      <p:tavLst>
                                        <p:tav tm="0">
                                          <p:val>
                                            <p:fltVal val="0"/>
                                          </p:val>
                                        </p:tav>
                                        <p:tav tm="100000">
                                          <p:val>
                                            <p:strVal val="#ppt_h"/>
                                          </p:val>
                                        </p:tav>
                                      </p:tavLst>
                                    </p:anim>
                                    <p:anim calcmode="lin" valueType="num">
                                      <p:cBhvr>
                                        <p:cTn id="94" dur="1000" fill="hold"/>
                                        <p:tgtEl>
                                          <p:spTgt spid="30"/>
                                        </p:tgtEl>
                                        <p:attrNameLst>
                                          <p:attrName>style.rotation</p:attrName>
                                        </p:attrNameLst>
                                      </p:cBhvr>
                                      <p:tavLst>
                                        <p:tav tm="0">
                                          <p:val>
                                            <p:fltVal val="90"/>
                                          </p:val>
                                        </p:tav>
                                        <p:tav tm="100000">
                                          <p:val>
                                            <p:fltVal val="0"/>
                                          </p:val>
                                        </p:tav>
                                      </p:tavLst>
                                    </p:anim>
                                    <p:animEffect transition="in" filter="fade">
                                      <p:cBhvr>
                                        <p:cTn id="95" dur="1000"/>
                                        <p:tgtEl>
                                          <p:spTgt spid="30"/>
                                        </p:tgtEl>
                                      </p:cBhvr>
                                    </p:animEffect>
                                  </p:childTnLst>
                                </p:cTn>
                              </p:par>
                              <p:par>
                                <p:cTn id="96" presetID="31" presetClass="entr" presetSubtype="0" fill="hold" nodeType="withEffect">
                                  <p:stCondLst>
                                    <p:cond delay="0"/>
                                  </p:stCondLst>
                                  <p:childTnLst>
                                    <p:set>
                                      <p:cBhvr>
                                        <p:cTn id="97" dur="1" fill="hold">
                                          <p:stCondLst>
                                            <p:cond delay="0"/>
                                          </p:stCondLst>
                                        </p:cTn>
                                        <p:tgtEl>
                                          <p:spTgt spid="39"/>
                                        </p:tgtEl>
                                        <p:attrNameLst>
                                          <p:attrName>style.visibility</p:attrName>
                                        </p:attrNameLst>
                                      </p:cBhvr>
                                      <p:to>
                                        <p:strVal val="visible"/>
                                      </p:to>
                                    </p:set>
                                    <p:anim calcmode="lin" valueType="num">
                                      <p:cBhvr>
                                        <p:cTn id="98" dur="1000" fill="hold"/>
                                        <p:tgtEl>
                                          <p:spTgt spid="39"/>
                                        </p:tgtEl>
                                        <p:attrNameLst>
                                          <p:attrName>ppt_w</p:attrName>
                                        </p:attrNameLst>
                                      </p:cBhvr>
                                      <p:tavLst>
                                        <p:tav tm="0">
                                          <p:val>
                                            <p:fltVal val="0"/>
                                          </p:val>
                                        </p:tav>
                                        <p:tav tm="100000">
                                          <p:val>
                                            <p:strVal val="#ppt_w"/>
                                          </p:val>
                                        </p:tav>
                                      </p:tavLst>
                                    </p:anim>
                                    <p:anim calcmode="lin" valueType="num">
                                      <p:cBhvr>
                                        <p:cTn id="99" dur="1000" fill="hold"/>
                                        <p:tgtEl>
                                          <p:spTgt spid="39"/>
                                        </p:tgtEl>
                                        <p:attrNameLst>
                                          <p:attrName>ppt_h</p:attrName>
                                        </p:attrNameLst>
                                      </p:cBhvr>
                                      <p:tavLst>
                                        <p:tav tm="0">
                                          <p:val>
                                            <p:fltVal val="0"/>
                                          </p:val>
                                        </p:tav>
                                        <p:tav tm="100000">
                                          <p:val>
                                            <p:strVal val="#ppt_h"/>
                                          </p:val>
                                        </p:tav>
                                      </p:tavLst>
                                    </p:anim>
                                    <p:anim calcmode="lin" valueType="num">
                                      <p:cBhvr>
                                        <p:cTn id="100" dur="1000" fill="hold"/>
                                        <p:tgtEl>
                                          <p:spTgt spid="39"/>
                                        </p:tgtEl>
                                        <p:attrNameLst>
                                          <p:attrName>style.rotation</p:attrName>
                                        </p:attrNameLst>
                                      </p:cBhvr>
                                      <p:tavLst>
                                        <p:tav tm="0">
                                          <p:val>
                                            <p:fltVal val="90"/>
                                          </p:val>
                                        </p:tav>
                                        <p:tav tm="100000">
                                          <p:val>
                                            <p:fltVal val="0"/>
                                          </p:val>
                                        </p:tav>
                                      </p:tavLst>
                                    </p:anim>
                                    <p:animEffect transition="in" filter="fade">
                                      <p:cBhvr>
                                        <p:cTn id="101" dur="1000"/>
                                        <p:tgtEl>
                                          <p:spTgt spid="39"/>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8"/>
                                        </p:tgtEl>
                                        <p:attrNameLst>
                                          <p:attrName>style.visibility</p:attrName>
                                        </p:attrNameLst>
                                      </p:cBhvr>
                                      <p:to>
                                        <p:strVal val="visible"/>
                                      </p:to>
                                    </p:set>
                                    <p:animEffect transition="in" filter="fade">
                                      <p:cBhvr>
                                        <p:cTn id="104" dur="500"/>
                                        <p:tgtEl>
                                          <p:spTgt spid="8"/>
                                        </p:tgtEl>
                                      </p:cBhvr>
                                    </p:animEffect>
                                  </p:childTnLst>
                                </p:cTn>
                              </p:par>
                            </p:childTnLst>
                          </p:cTn>
                        </p:par>
                        <p:par>
                          <p:cTn id="105" fill="hold">
                            <p:stCondLst>
                              <p:cond delay="2000"/>
                            </p:stCondLst>
                            <p:childTnLst>
                              <p:par>
                                <p:cTn id="106" presetID="14" presetClass="entr" presetSubtype="10" fill="hold" grpId="0" nodeType="afterEffect">
                                  <p:stCondLst>
                                    <p:cond delay="0"/>
                                  </p:stCondLst>
                                  <p:childTnLst>
                                    <p:set>
                                      <p:cBhvr>
                                        <p:cTn id="107" dur="1" fill="hold">
                                          <p:stCondLst>
                                            <p:cond delay="0"/>
                                          </p:stCondLst>
                                        </p:cTn>
                                        <p:tgtEl>
                                          <p:spTgt spid="34"/>
                                        </p:tgtEl>
                                        <p:attrNameLst>
                                          <p:attrName>style.visibility</p:attrName>
                                        </p:attrNameLst>
                                      </p:cBhvr>
                                      <p:to>
                                        <p:strVal val="visible"/>
                                      </p:to>
                                    </p:set>
                                    <p:animEffect transition="in" filter="randombar(horizontal)">
                                      <p:cBhvr>
                                        <p:cTn id="108"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1" grpId="0" animBg="1"/>
      <p:bldP spid="24" grpId="0"/>
      <p:bldP spid="25" grpId="0"/>
      <p:bldP spid="26" grpId="0"/>
      <p:bldP spid="36" grpId="0" animBg="1"/>
      <p:bldP spid="37" grpId="0" animBg="1"/>
      <p:bldP spid="40" grpId="0"/>
      <p:bldP spid="41" grpId="0"/>
      <p:bldP spid="42" grpId="0"/>
      <p:bldP spid="44" grpId="0"/>
      <p:bldP spid="45" grpId="0"/>
      <p:bldP spid="8" grpId="0"/>
      <p:bldP spid="3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1460</TotalTime>
  <Words>430</Words>
  <Application>Microsoft Office PowerPoint</Application>
  <PresentationFormat>Widescreen</PresentationFormat>
  <Paragraphs>42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Montana Legislative Branch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McCracken, Padraic</dc:creator>
  <cp:lastModifiedBy>McCracken, Padraic</cp:lastModifiedBy>
  <cp:revision>40</cp:revision>
  <cp:lastPrinted>2017-05-16T15:07:10Z</cp:lastPrinted>
  <dcterms:created xsi:type="dcterms:W3CDTF">2017-04-12T17:58:42Z</dcterms:created>
  <dcterms:modified xsi:type="dcterms:W3CDTF">2017-06-01T16:53:56Z</dcterms:modified>
</cp:coreProperties>
</file>